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C771-1A97-4BBF-B683-20284E32CEC9}" type="datetimeFigureOut">
              <a:rPr lang="pl-PL" smtClean="0"/>
              <a:t>04.04.2020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75A0-547C-4CC7-8726-ED174B07B872}" type="slidenum">
              <a:rPr lang="pl-PL" smtClean="0"/>
              <a:t>‹#›</a:t>
            </a:fld>
            <a:endParaRPr lang="pl-PL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C771-1A97-4BBF-B683-20284E32CEC9}" type="datetimeFigureOut">
              <a:rPr lang="pl-PL" smtClean="0"/>
              <a:t>04.04.2020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75A0-547C-4CC7-8726-ED174B07B87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C771-1A97-4BBF-B683-20284E32CEC9}" type="datetimeFigureOut">
              <a:rPr lang="pl-PL" smtClean="0"/>
              <a:t>04.04.2020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75A0-547C-4CC7-8726-ED174B07B87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C771-1A97-4BBF-B683-20284E32CEC9}" type="datetimeFigureOut">
              <a:rPr lang="pl-PL" smtClean="0"/>
              <a:t>04.04.2020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75A0-547C-4CC7-8726-ED174B07B87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C771-1A97-4BBF-B683-20284E32CEC9}" type="datetimeFigureOut">
              <a:rPr lang="pl-PL" smtClean="0"/>
              <a:t>04.04.2020</a:t>
            </a:fld>
            <a:endParaRPr lang="pl-PL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75A0-547C-4CC7-8726-ED174B07B872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C771-1A97-4BBF-B683-20284E32CEC9}" type="datetimeFigureOut">
              <a:rPr lang="pl-PL" smtClean="0"/>
              <a:t>04.04.2020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75A0-547C-4CC7-8726-ED174B07B87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C771-1A97-4BBF-B683-20284E32CEC9}" type="datetimeFigureOut">
              <a:rPr lang="pl-PL" smtClean="0"/>
              <a:t>04.04.2020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75A0-547C-4CC7-8726-ED174B07B87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C771-1A97-4BBF-B683-20284E32CEC9}" type="datetimeFigureOut">
              <a:rPr lang="pl-PL" smtClean="0"/>
              <a:t>04.04.2020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75A0-547C-4CC7-8726-ED174B07B87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C771-1A97-4BBF-B683-20284E32CEC9}" type="datetimeFigureOut">
              <a:rPr lang="pl-PL" smtClean="0"/>
              <a:t>04.04.2020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75A0-547C-4CC7-8726-ED174B07B87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C771-1A97-4BBF-B683-20284E32CEC9}" type="datetimeFigureOut">
              <a:rPr lang="pl-PL" smtClean="0"/>
              <a:t>04.04.2020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75A0-547C-4CC7-8726-ED174B07B872}" type="slidenum">
              <a:rPr lang="pl-PL" smtClean="0"/>
              <a:t>‹#›</a:t>
            </a:fld>
            <a:endParaRPr lang="pl-PL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C771-1A97-4BBF-B683-20284E32CEC9}" type="datetimeFigureOut">
              <a:rPr lang="pl-PL" smtClean="0"/>
              <a:t>04.04.2020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75A0-547C-4CC7-8726-ED174B07B872}" type="slidenum">
              <a:rPr lang="pl-PL" smtClean="0"/>
              <a:t>‹#›</a:t>
            </a:fld>
            <a:endParaRPr lang="pl-PL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A22C771-1A97-4BBF-B683-20284E32CEC9}" type="datetimeFigureOut">
              <a:rPr lang="pl-PL" smtClean="0"/>
              <a:t>04.04.2020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28575A0-547C-4CC7-8726-ED174B07B872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Terapia behawioralna w przedszkolu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06.04.2020 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8876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512" y="260648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Praktyczne zasady pracy z trudnymi i niepożądanymi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zachowaniami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dzieci,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czyli </a:t>
            </a:r>
            <a:r>
              <a:rPr lang="pl-PL" sz="2000" dirty="0" smtClean="0">
                <a:latin typeface="+mj-lt"/>
                <a:cs typeface="Times New Roman" pitchFamily="18" charset="0"/>
              </a:rPr>
              <a:t>przyjazna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terapia behawioralna krok po kroku.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968534"/>
            <a:ext cx="3744416" cy="267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2"/>
          <p:cNvSpPr/>
          <p:nvPr/>
        </p:nvSpPr>
        <p:spPr>
          <a:xfrm>
            <a:off x="257848" y="4005064"/>
            <a:ext cx="86346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cs typeface="Times New Roman" pitchFamily="18" charset="0"/>
              </a:rPr>
              <a:t>Terapia behawioralna czyli modyfikacja </a:t>
            </a:r>
            <a:r>
              <a:rPr lang="pl-PL" dirty="0" err="1" smtClean="0">
                <a:cs typeface="Times New Roman" pitchFamily="18" charset="0"/>
              </a:rPr>
              <a:t>zachowań</a:t>
            </a:r>
            <a:r>
              <a:rPr lang="pl-PL" dirty="0" smtClean="0">
                <a:cs typeface="Times New Roman" pitchFamily="18" charset="0"/>
              </a:rPr>
              <a:t>:</a:t>
            </a:r>
          </a:p>
          <a:p>
            <a:endParaRPr lang="pl-PL" dirty="0" smtClean="0"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>
                <a:cs typeface="Times New Roman" pitchFamily="18" charset="0"/>
              </a:rPr>
              <a:t>nadrzędnym celem terapii behawioralnej jest pomaganie dzieciom w nabywaniu umiejętności funkcjonalnych, które rozwiną ich niezależność.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>
                <a:cs typeface="Times New Roman" pitchFamily="18" charset="0"/>
              </a:rPr>
              <a:t>nastawiona jest na modyfikacje lub zmianę określonych </a:t>
            </a:r>
            <a:r>
              <a:rPr lang="pl-PL" dirty="0" err="1" smtClean="0">
                <a:cs typeface="Times New Roman" pitchFamily="18" charset="0"/>
              </a:rPr>
              <a:t>zachowań</a:t>
            </a:r>
            <a:r>
              <a:rPr lang="pl-PL" dirty="0" smtClean="0">
                <a:cs typeface="Times New Roman" pitchFamily="18" charset="0"/>
              </a:rPr>
              <a:t>, a nie na rozwiązywanie ukrytych konfliktów lub reorganizację osobowości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405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Metody behawioralne oparte są na warunkowaniu sprawczym. Mają na celu: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Zwiększanie </a:t>
            </a:r>
            <a:r>
              <a:rPr lang="pl-PL" dirty="0" err="1"/>
              <a:t>zachowań</a:t>
            </a:r>
            <a:r>
              <a:rPr lang="pl-PL" dirty="0"/>
              <a:t> deficytowych poprzez nauczanie podstawowych umiejętności: wykonywanie prostych poleceń, naśladowanie, rozwój mowy lub innych form komunikacji, rozwój </a:t>
            </a:r>
            <a:r>
              <a:rPr lang="pl-PL" dirty="0" err="1"/>
              <a:t>zachowań</a:t>
            </a:r>
            <a:r>
              <a:rPr lang="pl-PL" dirty="0"/>
              <a:t> społecznych i samodzielnej aktywności </a:t>
            </a:r>
            <a:r>
              <a:rPr lang="pl-PL" dirty="0" smtClean="0"/>
              <a:t>dziecka.</a:t>
            </a:r>
            <a:endParaRPr lang="pl-PL" dirty="0"/>
          </a:p>
          <a:p>
            <a:r>
              <a:rPr lang="pl-PL" dirty="0"/>
              <a:t> </a:t>
            </a:r>
            <a:r>
              <a:rPr lang="pl-PL" dirty="0" smtClean="0"/>
              <a:t>Redukowanie </a:t>
            </a:r>
            <a:r>
              <a:rPr lang="pl-PL" dirty="0"/>
              <a:t>i eliminacja </a:t>
            </a:r>
            <a:r>
              <a:rPr lang="pl-PL" dirty="0" err="1"/>
              <a:t>zachowań</a:t>
            </a:r>
            <a:r>
              <a:rPr lang="pl-PL" dirty="0"/>
              <a:t> niepożądanych (agresja, autoagresja, złości) poprzez wygaszanie, wykluczanie (forma przytrzymania</a:t>
            </a:r>
            <a:r>
              <a:rPr lang="pl-PL" dirty="0" smtClean="0"/>
              <a:t>).</a:t>
            </a:r>
            <a:endParaRPr lang="pl-PL" dirty="0"/>
          </a:p>
          <a:p>
            <a:r>
              <a:rPr lang="pl-PL" dirty="0" smtClean="0"/>
              <a:t>Generalizowanie </a:t>
            </a:r>
            <a:r>
              <a:rPr lang="pl-PL" dirty="0"/>
              <a:t>i utrzymanie efektów terapii - dotyczy uogólnienie bodźca, reakcji</a:t>
            </a:r>
          </a:p>
          <a:p>
            <a:pPr marL="0" indent="0">
              <a:buNone/>
            </a:pPr>
            <a:r>
              <a:rPr lang="pl-PL" dirty="0" smtClean="0"/>
              <a:t>    i </a:t>
            </a:r>
            <a:r>
              <a:rPr lang="pl-PL" dirty="0"/>
              <a:t>uogólnienia w </a:t>
            </a:r>
            <a:r>
              <a:rPr lang="pl-PL" dirty="0" smtClean="0"/>
              <a:t>czasie.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Pokazywanie i </a:t>
            </a:r>
            <a:r>
              <a:rPr lang="pl-PL" dirty="0" err="1" smtClean="0"/>
              <a:t>dopasowaywanie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04864"/>
            <a:ext cx="3911384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8555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1886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/>
              <a:t>6 etapów wydawania skutecznych poleceń:</a:t>
            </a:r>
          </a:p>
          <a:p>
            <a:endParaRPr lang="pl-PL" dirty="0" smtClean="0"/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Podejdź do dziecka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Zdobądź jego uwagę (dotknij go, spójrz w oczy, zawołaj po imieniu)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Wydaj jednoznaczne polecenie w 2 – 3 słowach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Poproś dziecko by powtórzyło polecenie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Powtórz polecenie tyle razy ile założyłeś, poproś by dziecko je powtórzyło. 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Dopilnuj jego wykonania (Nie odchodź od dziecka, aż nie skończy!).</a:t>
            </a:r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429000"/>
            <a:ext cx="4392488" cy="294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9942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86000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/>
              <a:t>Zasady porządkują świat:</a:t>
            </a:r>
          </a:p>
          <a:p>
            <a:endParaRPr lang="pl-PL" dirty="0" smtClean="0"/>
          </a:p>
          <a:p>
            <a:r>
              <a:rPr lang="pl-PL" dirty="0" smtClean="0"/>
              <a:t>1. Zasady formułujemy krótko (im mniej wyrazów tym łatwiej zapamiętać i powtórzyć)</a:t>
            </a:r>
          </a:p>
          <a:p>
            <a:endParaRPr lang="pl-PL" dirty="0" smtClean="0"/>
          </a:p>
          <a:p>
            <a:r>
              <a:rPr lang="pl-PL" dirty="0" smtClean="0"/>
              <a:t>2. Zasady formułujemy pozytywnie – są wtedy wskazówkami i nie pokazują innych mniej stosowanych sposobów postępowania</a:t>
            </a:r>
          </a:p>
          <a:p>
            <a:endParaRPr lang="pl-PL" dirty="0" smtClean="0"/>
          </a:p>
          <a:p>
            <a:r>
              <a:rPr lang="pl-PL" dirty="0" smtClean="0"/>
              <a:t>3. Dziecko na raz nie przyswaja więcej niż 2 lub 3 zasad. Maksymalnie pamięta o ok. 10.</a:t>
            </a:r>
          </a:p>
          <a:p>
            <a:endParaRPr lang="pl-PL" dirty="0" smtClean="0"/>
          </a:p>
          <a:p>
            <a:r>
              <a:rPr lang="pl-PL" dirty="0" smtClean="0"/>
              <a:t>4. System zasad jest dynamiczny, a nie statyczny. Dopasowujemy go do zmieniającej się rzeczywistości.</a:t>
            </a:r>
          </a:p>
          <a:p>
            <a:endParaRPr lang="pl-PL" dirty="0" smtClean="0"/>
          </a:p>
          <a:p>
            <a:r>
              <a:rPr lang="pl-PL" dirty="0" smtClean="0"/>
              <a:t>5. Trzeba ich dotrzymywać nawet jeśli nie do końca nam się to podoba i chce.</a:t>
            </a:r>
          </a:p>
          <a:p>
            <a:endParaRPr lang="pl-PL" dirty="0" smtClean="0"/>
          </a:p>
          <a:p>
            <a:r>
              <a:rPr lang="pl-PL" dirty="0" smtClean="0"/>
              <a:t>6. Zasady przypominamy tak często, jak jest to potrzebne.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7633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26064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/>
              <a:t>Nagroda :</a:t>
            </a:r>
          </a:p>
          <a:p>
            <a:endParaRPr lang="pl-PL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Działa motywująco, zachęca do wykonania trudnego zadania.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Jest mocno związana z pakietem przywilejów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Jest to metoda bardzo często stosowana do wzmacniania lub tworzenia nowych </a:t>
            </a:r>
            <a:r>
              <a:rPr lang="pl-PL" dirty="0" err="1" smtClean="0"/>
              <a:t>zachowań</a:t>
            </a:r>
            <a:endParaRPr lang="pl-PL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Dostajemy je za dodatkowe zobowiązania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Dobrze, aby z inicjatywą zdobycia nagrody wychodziło dziecko.</a:t>
            </a:r>
            <a:endParaRPr lang="pl-P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055" y="670772"/>
            <a:ext cx="3465890" cy="2596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2"/>
          <p:cNvSpPr/>
          <p:nvPr/>
        </p:nvSpPr>
        <p:spPr>
          <a:xfrm>
            <a:off x="4018945" y="367696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/>
              <a:t>Sposoby na nagradzanie dziecka za dobre wykonanie czynności </a:t>
            </a:r>
          </a:p>
          <a:p>
            <a:endParaRPr lang="pl-PL" dirty="0"/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Plus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Naklejka, plakietka, dyplom dnia itp.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Zwolnienie z jednego przykładu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Zabawa na końcu zajęć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Pierwsza lub ostatnia para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Idę z rodzicem na plac zabaw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Możliwość bycia asystentem nauczyciela</a:t>
            </a:r>
            <a:endParaRPr lang="pl-PL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05064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1447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Sposób zabawy: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dirty="0" smtClean="0"/>
              <a:t>poniższych pozycji można </a:t>
            </a:r>
            <a:r>
              <a:rPr lang="pl-PL" dirty="0"/>
              <a:t>wybrać jedną lub kilka jednocześnie. Ponieważ pranie robi się bardzo często, podane warianty można wprowadzać przez kilka miesięcy.</a:t>
            </a:r>
          </a:p>
          <a:p>
            <a:endParaRPr lang="pl-PL" dirty="0"/>
          </a:p>
          <a:p>
            <a:r>
              <a:rPr lang="pl-PL" dirty="0"/>
              <a:t>Sortowanie: Niech dziecko posortuje pranie (czyste lub brudne) według następujących kategorii: jasne i ciemne; duże i małe; moje i twoje; koszule, spodnie, piżamy i skarpety.</a:t>
            </a:r>
          </a:p>
          <a:p>
            <a:r>
              <a:rPr lang="pl-PL" dirty="0"/>
              <a:t>Faktury: Bawcie się fakturami, to mięciutki sweterek a to szorstki stary ręcznik – to jest wełna – to jest </a:t>
            </a:r>
            <a:r>
              <a:rPr lang="pl-PL" dirty="0" err="1"/>
              <a:t>frota</a:t>
            </a:r>
            <a:r>
              <a:rPr lang="pl-PL" dirty="0"/>
              <a:t>, niech każdy zakłada „śmieszne ubrania” albo zakładajcie ubrania kogoś innego (ja – twoje, ty – moje).</a:t>
            </a:r>
          </a:p>
          <a:p>
            <a:r>
              <a:rPr lang="pl-PL" dirty="0"/>
              <a:t>Zapytaj: Dlaczego to nie pasuje?. Zachęć dziecko do założenia ulubionej koszuli dorosłego. Kto jest większy/mniejszy, wyższy/niższy?.</a:t>
            </a:r>
          </a:p>
          <a:p>
            <a:r>
              <a:rPr lang="pl-PL" dirty="0"/>
              <a:t>Porównuj rozmiary dłoni, stóp i długość nóg dorosłego i dziecka.</a:t>
            </a:r>
          </a:p>
          <a:p>
            <a:r>
              <a:rPr lang="pl-PL" dirty="0"/>
              <a:t>Niech dziecko wykonuje jedno- bądź dwustopniowe polecenia z elementami opisowymi, na przykład złóż niebieskie ręczniki i włóż je do szafy albo znajdź długą białą skarpetę taty i swoją krótką zieloną.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dirty="0"/>
              <a:t>Można również układać rzeczy na dziecku (bez przykrywania głowy) lub zasypać je skarpetkami czy koszulkami.</a:t>
            </a:r>
          </a:p>
          <a:p>
            <a:r>
              <a:rPr lang="pl-PL" dirty="0"/>
              <a:t>Niech dziecko zamknie oczy, włoży rękę do kosza z praniem i wyciągnie jakąś część garderoby, a następnie ją opisze lub spróbuje zgadnąć, co to jest lub do kogo należy.</a:t>
            </a:r>
          </a:p>
          <a:p>
            <a:r>
              <a:rPr lang="pl-PL" dirty="0"/>
              <a:t>Po zakończeniu prania dziecko może pomagać w dzieleniu ubrań w zależności od tego, do kogo należą, albo szukać skarpet do pary.</a:t>
            </a:r>
          </a:p>
          <a:p>
            <a:r>
              <a:rPr lang="pl-PL" dirty="0"/>
              <a:t>Niech dziecko spróbuje składać ubrania albo zwijać skarpety, najpierw trzeba mu w tym pomóc, żeby zrozumiało, jak należy to robić.</a:t>
            </a:r>
          </a:p>
          <a:p>
            <a:r>
              <a:rPr lang="pl-PL" dirty="0"/>
              <a:t>Niech dziecko przed lustrem przymierza różne ubrania. Możesz też to sfilmować.</a:t>
            </a:r>
          </a:p>
          <a:p>
            <a:r>
              <a:rPr lang="pl-PL" dirty="0"/>
              <a:t>Połóż dwa różne kolory lub rozmiary skarpetek obok siebie i spytaj: Czy są takie same czy różne?</a:t>
            </a:r>
          </a:p>
        </p:txBody>
      </p:sp>
    </p:spTree>
    <p:extLst>
      <p:ext uri="{BB962C8B-B14F-4D97-AF65-F5344CB8AC3E}">
        <p14:creationId xmlns:p14="http://schemas.microsoft.com/office/powerpoint/2010/main" val="43171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c.d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Czynności wyuczone w domu, dziecko „wynosi” na zewnątrz. W taki sposób nabiera pewności siebie i podejmuje nowe wyzwania. Nauczmy się pozytywnie motywować nasze pociechy a przede wszystkim nie krytykujmy. Ważne jest tłumaczenie dzieciom, dlaczego wykonujemy daną pracę. Autystyczne dzieci lubią „widzieć” cel.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Nagrodą dla maluchów może być przejażdżka w koszu na pranie. Niech dziecko ostrożnie w nim usiądzie, a ty zacznij pchać lub ciągnąć kosz po podłodze. Możecie wymyślić własne zabawy domowe…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352925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3712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Opracowała : Marta </a:t>
            </a:r>
            <a:r>
              <a:rPr lang="pl-PL" dirty="0" err="1" smtClean="0"/>
              <a:t>Długokencka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Pozdrawiam serdecznie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7567335"/>
      </p:ext>
    </p:extLst>
  </p:cSld>
  <p:clrMapOvr>
    <a:masterClrMapping/>
  </p:clrMapOvr>
</p:sld>
</file>

<file path=ppt/theme/theme1.xml><?xml version="1.0" encoding="utf-8"?>
<a:theme xmlns:a="http://schemas.openxmlformats.org/drawingml/2006/main" name="Strzecha">
  <a:themeElements>
    <a:clrScheme name="Strzech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rzech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81</TotalTime>
  <Words>794</Words>
  <Application>Microsoft Office PowerPoint</Application>
  <PresentationFormat>Pokaz na ekranie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Strzecha</vt:lpstr>
      <vt:lpstr>Terapia behawioralna w przedszkolu </vt:lpstr>
      <vt:lpstr>Prezentacja programu PowerPoint</vt:lpstr>
      <vt:lpstr>Metody behawioralne oparte są na warunkowaniu sprawczym. Mają na celu:</vt:lpstr>
      <vt:lpstr>Prezentacja programu PowerPoint</vt:lpstr>
      <vt:lpstr>Prezentacja programu PowerPoint</vt:lpstr>
      <vt:lpstr>Prezentacja programu PowerPoint</vt:lpstr>
      <vt:lpstr>Sposób zabawy:</vt:lpstr>
      <vt:lpstr>c.d</vt:lpstr>
      <vt:lpstr>Pozdrawiam serdecznie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Terapia behawioralna w przedszkolu</dc:title>
  <dc:creator>Marta Dlugokencka</dc:creator>
  <cp:lastModifiedBy>Marta Dlugokencka</cp:lastModifiedBy>
  <cp:revision>6</cp:revision>
  <dcterms:created xsi:type="dcterms:W3CDTF">2020-04-04T13:39:00Z</dcterms:created>
  <dcterms:modified xsi:type="dcterms:W3CDTF">2020-04-04T15:00:10Z</dcterms:modified>
</cp:coreProperties>
</file>